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6858000" cy="9144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D2C1541-F6A0-4442-9E56-F8A9E4C919EF}">
          <p14:sldIdLst>
            <p14:sldId id="256"/>
          </p14:sldIdLst>
        </p14:section>
        <p14:section name="Untitled Section" id="{F86CBAA0-ED7E-8D4C-A604-B9C8EBB1CA73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4216" y="1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8AD68DF-D67F-4766-92D2-4F09FBEAF6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28E00-B292-4043-9FC0-FB993214F8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A284F-E977-44E2-B66E-3E465F2A43F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0AB3C-2B54-4463-8BB6-66D93BC92F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5330A-F665-4F8A-A8A0-6EC981DD586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9115C0-1853-4BEA-BAF7-C8DA8C2EF0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096B9F-153C-4E6A-AA3E-AD041CF4D5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FB42C-EEA4-406C-9CEB-F05EF5D7CB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9724E-46A0-4E37-B706-1EE53D7D905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0B0E6-F9D1-4C32-86E5-2CBC90348B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C1A54D-0E6D-4D3D-8154-D64FC4F10D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8ECEB-BC1F-449A-8C58-8A764CE382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7BB3733-F0AE-44F7-A59D-31D5C5157AA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8"/>
          <p:cNvSpPr>
            <a:spLocks noChangeArrowheads="1"/>
          </p:cNvSpPr>
          <p:nvPr/>
        </p:nvSpPr>
        <p:spPr bwMode="auto">
          <a:xfrm>
            <a:off x="1085851" y="1248805"/>
            <a:ext cx="9542463" cy="5558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GB" sz="1200" b="1" u="sng" dirty="0">
                <a:cs typeface="Times New Roman" pitchFamily="18" charset="0"/>
              </a:rPr>
              <a:t>ALL babies requiring transport:</a:t>
            </a:r>
            <a:endParaRPr lang="en-GB" sz="600" dirty="0"/>
          </a:p>
          <a:p>
            <a:pPr eaLnBrk="0" hangingPunct="0">
              <a:lnSpc>
                <a:spcPct val="150000"/>
              </a:lnSpc>
            </a:pPr>
            <a:r>
              <a:rPr lang="en-GB" sz="1200" dirty="0">
                <a:cs typeface="Times New Roman" pitchFamily="18" charset="0"/>
              </a:rPr>
              <a:t>Two name-bands completed and attached to the baby					</a:t>
            </a:r>
            <a:endParaRPr lang="en-GB" sz="600" dirty="0"/>
          </a:p>
          <a:p>
            <a:pPr eaLnBrk="0" hangingPunct="0">
              <a:lnSpc>
                <a:spcPct val="150000"/>
              </a:lnSpc>
            </a:pPr>
            <a:r>
              <a:rPr lang="en-GB" sz="1200" dirty="0">
                <a:cs typeface="Times New Roman" pitchFamily="18" charset="0"/>
              </a:rPr>
              <a:t>Badger letter completed and two copies available		 			</a:t>
            </a:r>
            <a:endParaRPr lang="en-GB" sz="600" dirty="0"/>
          </a:p>
          <a:p>
            <a:pPr eaLnBrk="0" hangingPunct="0">
              <a:lnSpc>
                <a:spcPct val="150000"/>
              </a:lnSpc>
            </a:pPr>
            <a:r>
              <a:rPr lang="en-GB" sz="1200" dirty="0">
                <a:cs typeface="Times New Roman" pitchFamily="18" charset="0"/>
              </a:rPr>
              <a:t>Nursing letter completed</a:t>
            </a:r>
          </a:p>
          <a:p>
            <a:pPr eaLnBrk="0" hangingPunct="0">
              <a:lnSpc>
                <a:spcPct val="150000"/>
              </a:lnSpc>
            </a:pPr>
            <a:r>
              <a:rPr lang="en-GB" sz="1200" dirty="0">
                <a:cs typeface="Times New Roman" pitchFamily="18" charset="0"/>
              </a:rPr>
              <a:t>All IV fluids drawn up in 50ml syringes 					</a:t>
            </a:r>
          </a:p>
          <a:p>
            <a:pPr eaLnBrk="0" hangingPunct="0">
              <a:lnSpc>
                <a:spcPct val="150000"/>
              </a:lnSpc>
            </a:pPr>
            <a:r>
              <a:rPr lang="en-GB" sz="1200" dirty="0">
                <a:cs typeface="Times New Roman" pitchFamily="18" charset="0"/>
              </a:rPr>
              <a:t>Parents’ details completed </a:t>
            </a:r>
            <a:r>
              <a:rPr lang="en-GB" sz="1000" i="1" dirty="0">
                <a:cs typeface="Times New Roman" pitchFamily="18" charset="0"/>
              </a:rPr>
              <a:t>(names, telephone numbers)</a:t>
            </a:r>
          </a:p>
          <a:p>
            <a:pPr eaLnBrk="0" hangingPunct="0"/>
            <a:endParaRPr lang="en-GB" sz="1200" b="1" u="sng" dirty="0">
              <a:cs typeface="Times New Roman" pitchFamily="18" charset="0"/>
            </a:endParaRPr>
          </a:p>
          <a:p>
            <a:pPr eaLnBrk="0" hangingPunct="0"/>
            <a:endParaRPr lang="en-GB" sz="1200" b="1" u="sng" dirty="0">
              <a:cs typeface="Times New Roman" pitchFamily="18" charset="0"/>
            </a:endParaRPr>
          </a:p>
          <a:p>
            <a:pPr eaLnBrk="0" hangingPunct="0"/>
            <a:r>
              <a:rPr lang="en-GB" sz="1200" b="1" u="sng" dirty="0">
                <a:cs typeface="Times New Roman" pitchFamily="18" charset="0"/>
              </a:rPr>
              <a:t>Emergency / Intensive Care Transports:</a:t>
            </a:r>
            <a:r>
              <a:rPr lang="en-GB" sz="1200" b="1" i="1" dirty="0">
                <a:cs typeface="Times New Roman" pitchFamily="18" charset="0"/>
              </a:rPr>
              <a:t> (</a:t>
            </a:r>
            <a:r>
              <a:rPr lang="en-GB" sz="1000" b="1" i="1" dirty="0">
                <a:cs typeface="Times New Roman" pitchFamily="18" charset="0"/>
              </a:rPr>
              <a:t>as ALL babies box plus</a:t>
            </a:r>
            <a:r>
              <a:rPr lang="en-GB" sz="1200" b="1" i="1" dirty="0">
                <a:cs typeface="Times New Roman" pitchFamily="18" charset="0"/>
              </a:rPr>
              <a:t>)</a:t>
            </a:r>
            <a:endParaRPr lang="en-GB" sz="600" dirty="0"/>
          </a:p>
          <a:p>
            <a:pPr eaLnBrk="0" hangingPunct="0">
              <a:lnSpc>
                <a:spcPct val="140000"/>
              </a:lnSpc>
            </a:pPr>
            <a:r>
              <a:rPr lang="en-GB" sz="1200" dirty="0">
                <a:cs typeface="Times New Roman" pitchFamily="18" charset="0"/>
              </a:rPr>
              <a:t>Patent intravenous access   							</a:t>
            </a:r>
            <a:endParaRPr lang="en-GB" sz="600" dirty="0"/>
          </a:p>
          <a:p>
            <a:pPr eaLnBrk="0" hangingPunct="0">
              <a:lnSpc>
                <a:spcPct val="140000"/>
              </a:lnSpc>
            </a:pPr>
            <a:r>
              <a:rPr lang="en-GB" sz="1200" dirty="0">
                <a:cs typeface="Times New Roman" pitchFamily="18" charset="0"/>
              </a:rPr>
              <a:t>Recent gas </a:t>
            </a:r>
            <a:r>
              <a:rPr lang="en-GB" sz="1000" i="1" dirty="0">
                <a:cs typeface="Times New Roman" pitchFamily="18" charset="0"/>
              </a:rPr>
              <a:t>(within last hour or at last ventilation change)</a:t>
            </a:r>
          </a:p>
          <a:p>
            <a:pPr eaLnBrk="0" hangingPunct="0">
              <a:lnSpc>
                <a:spcPct val="140000"/>
              </a:lnSpc>
            </a:pPr>
            <a:r>
              <a:rPr lang="en-GB" sz="1200" dirty="0">
                <a:cs typeface="Times New Roman" pitchFamily="18" charset="0"/>
              </a:rPr>
              <a:t>Gastric tube inserted				</a:t>
            </a:r>
            <a:endParaRPr lang="en-GB" sz="600" dirty="0"/>
          </a:p>
          <a:p>
            <a:pPr eaLnBrk="0" hangingPunct="0">
              <a:lnSpc>
                <a:spcPct val="140000"/>
              </a:lnSpc>
            </a:pPr>
            <a:r>
              <a:rPr lang="en-GB" sz="1200" dirty="0">
                <a:cs typeface="Times New Roman" pitchFamily="18" charset="0"/>
              </a:rPr>
              <a:t>Recent blood spot and blood glucose 								</a:t>
            </a:r>
          </a:p>
          <a:p>
            <a:pPr eaLnBrk="0" hangingPunct="0">
              <a:lnSpc>
                <a:spcPct val="140000"/>
              </a:lnSpc>
            </a:pPr>
            <a:r>
              <a:rPr lang="en-GB" sz="1200" dirty="0">
                <a:cs typeface="Times New Roman" pitchFamily="18" charset="0"/>
              </a:rPr>
              <a:t>Consultant to consultant referral made</a:t>
            </a:r>
          </a:p>
          <a:p>
            <a:pPr eaLnBrk="0" hangingPunct="0"/>
            <a:endParaRPr lang="en-GB" sz="1200" b="1" i="1" dirty="0" smtClean="0">
              <a:cs typeface="Times New Roman" pitchFamily="18" charset="0"/>
            </a:endParaRPr>
          </a:p>
          <a:p>
            <a:pPr eaLnBrk="0" hangingPunct="0"/>
            <a:r>
              <a:rPr lang="en-GB" sz="1200" b="1" i="1" dirty="0" smtClean="0">
                <a:cs typeface="Times New Roman" pitchFamily="18" charset="0"/>
              </a:rPr>
              <a:t>If </a:t>
            </a:r>
            <a:r>
              <a:rPr lang="en-GB" sz="1200" b="1" i="1" dirty="0">
                <a:cs typeface="Times New Roman" pitchFamily="18" charset="0"/>
              </a:rPr>
              <a:t>ventilated:</a:t>
            </a:r>
            <a:endParaRPr lang="en-GB" sz="600" dirty="0"/>
          </a:p>
          <a:p>
            <a:pPr eaLnBrk="0" hangingPunct="0">
              <a:lnSpc>
                <a:spcPct val="140000"/>
              </a:lnSpc>
            </a:pPr>
            <a:r>
              <a:rPr lang="en-GB" sz="1200" dirty="0">
                <a:cs typeface="Times New Roman" pitchFamily="18" charset="0"/>
              </a:rPr>
              <a:t>Chest X-ray performed with </a:t>
            </a:r>
            <a:r>
              <a:rPr lang="en-GB" sz="1200" dirty="0" err="1">
                <a:cs typeface="Times New Roman" pitchFamily="18" charset="0"/>
              </a:rPr>
              <a:t>endotracheal</a:t>
            </a:r>
            <a:r>
              <a:rPr lang="en-GB" sz="1200" dirty="0">
                <a:cs typeface="Times New Roman" pitchFamily="18" charset="0"/>
              </a:rPr>
              <a:t> tube position visible						</a:t>
            </a:r>
            <a:endParaRPr lang="en-GB" sz="600" dirty="0"/>
          </a:p>
          <a:p>
            <a:pPr eaLnBrk="0" hangingPunct="0"/>
            <a:endParaRPr lang="en-GB" sz="1200" b="1" i="1" dirty="0">
              <a:cs typeface="Times New Roman" pitchFamily="18" charset="0"/>
            </a:endParaRPr>
          </a:p>
          <a:p>
            <a:pPr eaLnBrk="0" hangingPunct="0"/>
            <a:r>
              <a:rPr lang="en-GB" sz="1200" b="1" i="1" dirty="0">
                <a:cs typeface="Times New Roman" pitchFamily="18" charset="0"/>
              </a:rPr>
              <a:t>If decision has been made to commence therapeutic hypothermia</a:t>
            </a:r>
            <a:r>
              <a:rPr lang="en-GB" sz="1200" b="1" i="1" dirty="0" smtClean="0">
                <a:cs typeface="Times New Roman" pitchFamily="18" charset="0"/>
              </a:rPr>
              <a:t>:</a:t>
            </a:r>
            <a:endParaRPr lang="en-GB" sz="600" dirty="0" smtClean="0"/>
          </a:p>
          <a:p>
            <a:pPr eaLnBrk="0" hangingPunct="0">
              <a:lnSpc>
                <a:spcPct val="140000"/>
              </a:lnSpc>
            </a:pPr>
            <a:r>
              <a:rPr lang="en-GB" sz="1200" dirty="0" smtClean="0">
                <a:cs typeface="Times New Roman" pitchFamily="18" charset="0"/>
              </a:rPr>
              <a:t>Document criteria for cooling including neurological examination</a:t>
            </a:r>
            <a:r>
              <a:rPr lang="en-GB" sz="1200" dirty="0">
                <a:cs typeface="Times New Roman" pitchFamily="18" charset="0"/>
              </a:rPr>
              <a:t>						</a:t>
            </a:r>
            <a:endParaRPr lang="en-GB" sz="600" dirty="0"/>
          </a:p>
          <a:p>
            <a:pPr eaLnBrk="0" hangingPunct="0">
              <a:lnSpc>
                <a:spcPct val="140000"/>
              </a:lnSpc>
            </a:pPr>
            <a:r>
              <a:rPr lang="en-GB" sz="1200" dirty="0">
                <a:cs typeface="Times New Roman" pitchFamily="18" charset="0"/>
              </a:rPr>
              <a:t>					</a:t>
            </a:r>
            <a:r>
              <a:rPr lang="en-GB" sz="1200" dirty="0" smtClean="0">
                <a:cs typeface="Times New Roman" pitchFamily="18" charset="0"/>
              </a:rPr>
              <a:t>	</a:t>
            </a:r>
            <a:endParaRPr lang="en-GB" sz="600" dirty="0" smtClean="0"/>
          </a:p>
          <a:p>
            <a:pPr eaLnBrk="0" hangingPunct="0">
              <a:lnSpc>
                <a:spcPct val="140000"/>
              </a:lnSpc>
            </a:pPr>
            <a:r>
              <a:rPr lang="en-GB" sz="1200" dirty="0" smtClean="0">
                <a:cs typeface="Times New Roman" pitchFamily="18" charset="0"/>
              </a:rPr>
              <a:t>							</a:t>
            </a:r>
            <a:endParaRPr lang="en-GB" sz="600" dirty="0" smtClean="0"/>
          </a:p>
          <a:p>
            <a:pPr eaLnBrk="0" hangingPunct="0"/>
            <a:endParaRPr lang="en-GB" dirty="0"/>
          </a:p>
        </p:txBody>
      </p:sp>
      <p:sp>
        <p:nvSpPr>
          <p:cNvPr id="2051" name="Rectangle 9"/>
          <p:cNvSpPr>
            <a:spLocks noChangeArrowheads="1"/>
          </p:cNvSpPr>
          <p:nvPr/>
        </p:nvSpPr>
        <p:spPr bwMode="auto">
          <a:xfrm>
            <a:off x="1155701" y="5009591"/>
            <a:ext cx="9328150" cy="3582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pPr eaLnBrk="0" hangingPunct="0"/>
            <a:endParaRPr lang="en-GB" sz="1200" b="1" u="sng" dirty="0">
              <a:cs typeface="Times New Roman" pitchFamily="18" charset="0"/>
            </a:endParaRPr>
          </a:p>
          <a:p>
            <a:pPr eaLnBrk="0" hangingPunct="0"/>
            <a:endParaRPr lang="en-GB" sz="1200" b="1" u="sng" dirty="0">
              <a:cs typeface="Times New Roman" pitchFamily="18" charset="0"/>
            </a:endParaRPr>
          </a:p>
          <a:p>
            <a:pPr eaLnBrk="0" hangingPunct="0"/>
            <a:endParaRPr lang="en-GB" sz="1200" b="1" u="sng" dirty="0">
              <a:cs typeface="Times New Roman" pitchFamily="18" charset="0"/>
            </a:endParaRPr>
          </a:p>
          <a:p>
            <a:pPr eaLnBrk="0" hangingPunct="0"/>
            <a:endParaRPr lang="en-GB" sz="1200" b="1" u="sng" dirty="0">
              <a:cs typeface="Times New Roman" pitchFamily="18" charset="0"/>
            </a:endParaRPr>
          </a:p>
          <a:p>
            <a:pPr eaLnBrk="0" hangingPunct="0"/>
            <a:endParaRPr lang="en-GB" sz="1200" b="1" u="sng" dirty="0">
              <a:cs typeface="Times New Roman" pitchFamily="18" charset="0"/>
            </a:endParaRPr>
          </a:p>
          <a:p>
            <a:pPr eaLnBrk="0" hangingPunct="0"/>
            <a:r>
              <a:rPr lang="en-GB" sz="1200" b="1" u="sng" dirty="0">
                <a:cs typeface="Times New Roman" pitchFamily="18" charset="0"/>
              </a:rPr>
              <a:t>Elective / Back to Base transports:</a:t>
            </a:r>
            <a:r>
              <a:rPr lang="en-GB" sz="1200" b="1" dirty="0">
                <a:cs typeface="Times New Roman" pitchFamily="18" charset="0"/>
              </a:rPr>
              <a:t> </a:t>
            </a:r>
            <a:r>
              <a:rPr lang="en-GB" sz="1200" b="1" i="1" dirty="0">
                <a:cs typeface="Times New Roman" pitchFamily="18" charset="0"/>
              </a:rPr>
              <a:t>(as ALL babies box plus)</a:t>
            </a:r>
            <a:endParaRPr lang="en-GB" sz="600" dirty="0"/>
          </a:p>
          <a:p>
            <a:pPr eaLnBrk="0" hangingPunct="0">
              <a:lnSpc>
                <a:spcPct val="140000"/>
              </a:lnSpc>
            </a:pPr>
            <a:r>
              <a:rPr lang="en-GB" sz="1200" dirty="0">
                <a:cs typeface="Times New Roman" pitchFamily="18" charset="0"/>
              </a:rPr>
              <a:t>EBM collected if appropriate </a:t>
            </a:r>
            <a:r>
              <a:rPr lang="en-GB" sz="1000" i="1" dirty="0">
                <a:cs typeface="Times New Roman" pitchFamily="18" charset="0"/>
              </a:rPr>
              <a:t>(we carry 1 small freezer bag)</a:t>
            </a:r>
            <a:r>
              <a:rPr lang="en-GB" sz="1200" dirty="0">
                <a:cs typeface="Times New Roman" pitchFamily="18" charset="0"/>
              </a:rPr>
              <a:t>	 				</a:t>
            </a:r>
            <a:endParaRPr lang="en-GB" sz="600" dirty="0"/>
          </a:p>
          <a:p>
            <a:pPr eaLnBrk="0" hangingPunct="0">
              <a:lnSpc>
                <a:spcPct val="140000"/>
              </a:lnSpc>
            </a:pPr>
            <a:r>
              <a:rPr lang="en-GB" sz="1200" dirty="0">
                <a:cs typeface="Times New Roman" pitchFamily="18" charset="0"/>
              </a:rPr>
              <a:t>Parents’ personal effects packed </a:t>
            </a:r>
            <a:r>
              <a:rPr lang="en-GB" sz="1000" i="1" dirty="0">
                <a:cs typeface="Times New Roman" pitchFamily="18" charset="0"/>
              </a:rPr>
              <a:t>(one small bag please)</a:t>
            </a:r>
            <a:r>
              <a:rPr lang="en-GB" sz="1200" dirty="0">
                <a:cs typeface="Times New Roman" pitchFamily="18" charset="0"/>
              </a:rPr>
              <a:t>							</a:t>
            </a:r>
            <a:endParaRPr lang="en-GB" sz="600" dirty="0"/>
          </a:p>
          <a:p>
            <a:pPr eaLnBrk="0" hangingPunct="0">
              <a:lnSpc>
                <a:spcPct val="140000"/>
              </a:lnSpc>
            </a:pPr>
            <a:r>
              <a:rPr lang="en-GB" sz="1200" dirty="0">
                <a:cs typeface="Times New Roman" pitchFamily="18" charset="0"/>
              </a:rPr>
              <a:t>Patient </a:t>
            </a:r>
            <a:r>
              <a:rPr lang="en-GB" sz="1200" dirty="0" smtClean="0">
                <a:cs typeface="Times New Roman" pitchFamily="18" charset="0"/>
              </a:rPr>
              <a:t>growth chart </a:t>
            </a:r>
            <a:r>
              <a:rPr lang="en-GB" sz="1200" dirty="0">
                <a:cs typeface="Times New Roman" pitchFamily="18" charset="0"/>
              </a:rPr>
              <a:t>copied and available						</a:t>
            </a:r>
            <a:endParaRPr lang="en-GB" sz="600" dirty="0"/>
          </a:p>
          <a:p>
            <a:pPr eaLnBrk="0" hangingPunct="0">
              <a:lnSpc>
                <a:spcPct val="140000"/>
              </a:lnSpc>
            </a:pPr>
            <a:r>
              <a:rPr lang="en-GB" sz="1200" dirty="0">
                <a:cs typeface="Times New Roman" pitchFamily="18" charset="0"/>
              </a:rPr>
              <a:t>Bloodspot card available									</a:t>
            </a:r>
            <a:endParaRPr lang="en-GB" sz="600" dirty="0"/>
          </a:p>
          <a:p>
            <a:pPr eaLnBrk="0" hangingPunct="0">
              <a:lnSpc>
                <a:spcPct val="140000"/>
              </a:lnSpc>
            </a:pPr>
            <a:r>
              <a:rPr lang="en-GB" sz="1200" dirty="0">
                <a:cs typeface="Times New Roman" pitchFamily="18" charset="0"/>
              </a:rPr>
              <a:t>Routine baby check </a:t>
            </a:r>
            <a:r>
              <a:rPr lang="en-GB" sz="1200" dirty="0" smtClean="0">
                <a:cs typeface="Times New Roman" pitchFamily="18" charset="0"/>
              </a:rPr>
              <a:t>documented in badger</a:t>
            </a:r>
            <a:r>
              <a:rPr lang="en-GB" sz="1200" dirty="0">
                <a:cs typeface="Times New Roman" pitchFamily="18" charset="0"/>
              </a:rPr>
              <a:t>								</a:t>
            </a:r>
            <a:endParaRPr lang="en-GB" sz="600" dirty="0"/>
          </a:p>
          <a:p>
            <a:pPr eaLnBrk="0" hangingPunct="0"/>
            <a:endParaRPr lang="en-GB" dirty="0"/>
          </a:p>
        </p:txBody>
      </p:sp>
      <p:sp>
        <p:nvSpPr>
          <p:cNvPr id="2052" name="AutoShape 70"/>
          <p:cNvSpPr>
            <a:spLocks noChangeArrowheads="1"/>
          </p:cNvSpPr>
          <p:nvPr/>
        </p:nvSpPr>
        <p:spPr bwMode="auto">
          <a:xfrm>
            <a:off x="277813" y="1304925"/>
            <a:ext cx="631825" cy="1628775"/>
          </a:xfrm>
          <a:prstGeom prst="rightArrowCallout">
            <a:avLst>
              <a:gd name="adj1" fmla="val 70540"/>
              <a:gd name="adj2" fmla="val 70540"/>
              <a:gd name="adj3" fmla="val 16667"/>
              <a:gd name="adj4" fmla="val 6666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Rectangle 28"/>
          <p:cNvSpPr>
            <a:spLocks noChangeArrowheads="1"/>
          </p:cNvSpPr>
          <p:nvPr/>
        </p:nvSpPr>
        <p:spPr bwMode="auto">
          <a:xfrm>
            <a:off x="5965825" y="1581151"/>
            <a:ext cx="546100" cy="21272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Rectangle 29"/>
          <p:cNvSpPr>
            <a:spLocks noChangeArrowheads="1"/>
          </p:cNvSpPr>
          <p:nvPr/>
        </p:nvSpPr>
        <p:spPr bwMode="auto">
          <a:xfrm>
            <a:off x="5965825" y="1855787"/>
            <a:ext cx="546100" cy="21272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Rectangle 30"/>
          <p:cNvSpPr>
            <a:spLocks noChangeArrowheads="1"/>
          </p:cNvSpPr>
          <p:nvPr/>
        </p:nvSpPr>
        <p:spPr bwMode="auto">
          <a:xfrm>
            <a:off x="5965825" y="2124076"/>
            <a:ext cx="546100" cy="21272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Rectangle 31"/>
          <p:cNvSpPr>
            <a:spLocks noChangeArrowheads="1"/>
          </p:cNvSpPr>
          <p:nvPr/>
        </p:nvSpPr>
        <p:spPr bwMode="auto">
          <a:xfrm>
            <a:off x="5965825" y="2392362"/>
            <a:ext cx="546100" cy="21272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7" name="Rectangle 32"/>
          <p:cNvSpPr>
            <a:spLocks noChangeArrowheads="1"/>
          </p:cNvSpPr>
          <p:nvPr/>
        </p:nvSpPr>
        <p:spPr bwMode="auto">
          <a:xfrm>
            <a:off x="5965825" y="2651126"/>
            <a:ext cx="546100" cy="21272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3" name="Rectangle 42"/>
          <p:cNvSpPr>
            <a:spLocks noChangeArrowheads="1"/>
          </p:cNvSpPr>
          <p:nvPr/>
        </p:nvSpPr>
        <p:spPr bwMode="auto">
          <a:xfrm>
            <a:off x="5989638" y="5755018"/>
            <a:ext cx="546100" cy="21272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7" name="Rectangle 51"/>
          <p:cNvSpPr>
            <a:spLocks noChangeArrowheads="1"/>
          </p:cNvSpPr>
          <p:nvPr/>
        </p:nvSpPr>
        <p:spPr bwMode="auto">
          <a:xfrm>
            <a:off x="5989638" y="6754813"/>
            <a:ext cx="546100" cy="21272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8" name="Rectangle 52"/>
          <p:cNvSpPr>
            <a:spLocks noChangeArrowheads="1"/>
          </p:cNvSpPr>
          <p:nvPr/>
        </p:nvSpPr>
        <p:spPr bwMode="auto">
          <a:xfrm>
            <a:off x="5994400" y="7037388"/>
            <a:ext cx="546100" cy="21272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9" name="Rectangle 53"/>
          <p:cNvSpPr>
            <a:spLocks noChangeArrowheads="1"/>
          </p:cNvSpPr>
          <p:nvPr/>
        </p:nvSpPr>
        <p:spPr bwMode="auto">
          <a:xfrm>
            <a:off x="5989638" y="7318375"/>
            <a:ext cx="546100" cy="21272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70" name="Rectangle 54"/>
          <p:cNvSpPr>
            <a:spLocks noChangeArrowheads="1"/>
          </p:cNvSpPr>
          <p:nvPr/>
        </p:nvSpPr>
        <p:spPr bwMode="auto">
          <a:xfrm>
            <a:off x="5994400" y="7602537"/>
            <a:ext cx="546100" cy="21272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71" name="Rectangle 56"/>
          <p:cNvSpPr>
            <a:spLocks noChangeArrowheads="1"/>
          </p:cNvSpPr>
          <p:nvPr/>
        </p:nvSpPr>
        <p:spPr bwMode="auto">
          <a:xfrm>
            <a:off x="5994400" y="7873765"/>
            <a:ext cx="546100" cy="21272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72" name="Rectangle 58"/>
          <p:cNvSpPr>
            <a:spLocks noChangeArrowheads="1"/>
          </p:cNvSpPr>
          <p:nvPr/>
        </p:nvSpPr>
        <p:spPr bwMode="auto">
          <a:xfrm>
            <a:off x="1066800" y="1323975"/>
            <a:ext cx="5553075" cy="1609725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73" name="AutoShape 60"/>
          <p:cNvSpPr>
            <a:spLocks noChangeArrowheads="1"/>
          </p:cNvSpPr>
          <p:nvPr/>
        </p:nvSpPr>
        <p:spPr bwMode="auto">
          <a:xfrm>
            <a:off x="284163" y="3151424"/>
            <a:ext cx="631825" cy="3158890"/>
          </a:xfrm>
          <a:prstGeom prst="rightArrowCallout">
            <a:avLst>
              <a:gd name="adj1" fmla="val 87933"/>
              <a:gd name="adj2" fmla="val 126759"/>
              <a:gd name="adj3" fmla="val 20102"/>
              <a:gd name="adj4" fmla="val 66667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74" name="AutoShape 63"/>
          <p:cNvSpPr>
            <a:spLocks noChangeArrowheads="1"/>
          </p:cNvSpPr>
          <p:nvPr/>
        </p:nvSpPr>
        <p:spPr bwMode="auto">
          <a:xfrm>
            <a:off x="284163" y="6481763"/>
            <a:ext cx="631825" cy="1730375"/>
          </a:xfrm>
          <a:prstGeom prst="rightArrowCallout">
            <a:avLst>
              <a:gd name="adj1" fmla="val 70540"/>
              <a:gd name="adj2" fmla="val 70540"/>
              <a:gd name="adj3" fmla="val 16667"/>
              <a:gd name="adj4" fmla="val 66667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75" name="Text Box 64"/>
          <p:cNvSpPr txBox="1">
            <a:spLocks noChangeArrowheads="1"/>
          </p:cNvSpPr>
          <p:nvPr/>
        </p:nvSpPr>
        <p:spPr bwMode="auto">
          <a:xfrm rot="-5400000">
            <a:off x="-280987" y="7213600"/>
            <a:ext cx="15144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900" b="1"/>
              <a:t>ELECTIVE</a:t>
            </a:r>
          </a:p>
        </p:txBody>
      </p:sp>
      <p:sp>
        <p:nvSpPr>
          <p:cNvPr id="2076" name="Text Box 65"/>
          <p:cNvSpPr txBox="1">
            <a:spLocks noChangeArrowheads="1"/>
          </p:cNvSpPr>
          <p:nvPr/>
        </p:nvSpPr>
        <p:spPr bwMode="auto">
          <a:xfrm rot="-5400000">
            <a:off x="-1260474" y="4570413"/>
            <a:ext cx="343852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900" b="1" dirty="0"/>
              <a:t>EMERGENCY TRANSFERS</a:t>
            </a:r>
          </a:p>
        </p:txBody>
      </p:sp>
      <p:sp>
        <p:nvSpPr>
          <p:cNvPr id="2077" name="Text Box 66"/>
          <p:cNvSpPr txBox="1">
            <a:spLocks noChangeArrowheads="1"/>
          </p:cNvSpPr>
          <p:nvPr/>
        </p:nvSpPr>
        <p:spPr bwMode="auto">
          <a:xfrm rot="-5400000">
            <a:off x="-429419" y="1945160"/>
            <a:ext cx="1819275" cy="38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900" b="1"/>
              <a:t>ALL BABIES</a:t>
            </a:r>
          </a:p>
        </p:txBody>
      </p:sp>
      <p:sp>
        <p:nvSpPr>
          <p:cNvPr id="2078" name="Rectangle 67"/>
          <p:cNvSpPr>
            <a:spLocks noChangeArrowheads="1"/>
          </p:cNvSpPr>
          <p:nvPr/>
        </p:nvSpPr>
        <p:spPr bwMode="auto">
          <a:xfrm>
            <a:off x="1063627" y="3158891"/>
            <a:ext cx="5548313" cy="3118878"/>
          </a:xfrm>
          <a:prstGeom prst="rect">
            <a:avLst/>
          </a:prstGeom>
          <a:noFill/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79" name="Rectangle 68"/>
          <p:cNvSpPr>
            <a:spLocks noChangeArrowheads="1"/>
          </p:cNvSpPr>
          <p:nvPr/>
        </p:nvSpPr>
        <p:spPr bwMode="auto">
          <a:xfrm>
            <a:off x="1063626" y="6481763"/>
            <a:ext cx="5556249" cy="1730375"/>
          </a:xfrm>
          <a:prstGeom prst="rect">
            <a:avLst/>
          </a:prstGeom>
          <a:noFill/>
          <a:ln w="25400">
            <a:solidFill>
              <a:srgbClr val="99CC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21" name="Rectangle 73"/>
          <p:cNvSpPr>
            <a:spLocks noChangeArrowheads="1"/>
          </p:cNvSpPr>
          <p:nvPr/>
        </p:nvSpPr>
        <p:spPr bwMode="auto">
          <a:xfrm>
            <a:off x="180975" y="7939089"/>
            <a:ext cx="6858000" cy="123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GB" sz="1000" dirty="0"/>
          </a:p>
          <a:p>
            <a:pPr>
              <a:defRPr/>
            </a:pPr>
            <a:endParaRPr lang="en-GB" sz="1000" dirty="0"/>
          </a:p>
          <a:p>
            <a:pPr>
              <a:defRPr/>
            </a:pPr>
            <a:r>
              <a:rPr lang="en-GB" sz="1000" dirty="0"/>
              <a:t>We always try to </a:t>
            </a:r>
            <a:r>
              <a:rPr lang="en-GB" sz="1000" dirty="0" smtClean="0"/>
              <a:t>take </a:t>
            </a:r>
            <a:r>
              <a:rPr lang="en-GB" sz="1000" dirty="0"/>
              <a:t>one parent when we are transporting their baby. However, we are unable to transport mothers who are still inpatients. </a:t>
            </a:r>
            <a:r>
              <a:rPr lang="en-GB" sz="1000" i="1" dirty="0"/>
              <a:t>Please do not promise travel to parents without discussing with the transport team first.</a:t>
            </a:r>
            <a:r>
              <a:rPr lang="en-GB" sz="1000" dirty="0"/>
              <a:t> For Elective transfers please contact local office directly on: </a:t>
            </a:r>
            <a:r>
              <a:rPr lang="en-GB" sz="1000" b="1" dirty="0"/>
              <a:t>WEST: </a:t>
            </a:r>
            <a:r>
              <a:rPr lang="en-GB" sz="1000" dirty="0"/>
              <a:t> 0141 810 6672 </a:t>
            </a:r>
          </a:p>
          <a:p>
            <a:pPr>
              <a:defRPr/>
            </a:pPr>
            <a:r>
              <a:rPr lang="en-GB" sz="1000" b="1" dirty="0" smtClean="0"/>
              <a:t>SOUTHEAST</a:t>
            </a:r>
            <a:r>
              <a:rPr lang="en-GB" sz="1000" b="1" dirty="0"/>
              <a:t>: </a:t>
            </a:r>
            <a:r>
              <a:rPr lang="en-GB" sz="1000" dirty="0"/>
              <a:t>0131 242 2673 (PAGER: 07659 513 503) </a:t>
            </a:r>
            <a:r>
              <a:rPr lang="en-GB" sz="1000" b="1" dirty="0"/>
              <a:t>NORTH: </a:t>
            </a:r>
            <a:r>
              <a:rPr lang="en-GB" sz="1000" dirty="0"/>
              <a:t>01224 554 073 (MOBILE 07500 573 221)</a:t>
            </a:r>
            <a:r>
              <a:rPr lang="en-GB" sz="1000" b="1" dirty="0"/>
              <a:t> </a:t>
            </a:r>
          </a:p>
          <a:p>
            <a:pPr>
              <a:defRPr/>
            </a:pPr>
            <a:r>
              <a:rPr lang="en-GB" sz="1000" b="1" dirty="0">
                <a:solidFill>
                  <a:schemeClr val="accent6"/>
                </a:solidFill>
              </a:rPr>
              <a:t>TO REQUEST SCOTSTAR </a:t>
            </a:r>
            <a:r>
              <a:rPr lang="en-GB" sz="1000" b="1" dirty="0">
                <a:solidFill>
                  <a:srgbClr val="FF0000"/>
                </a:solidFill>
              </a:rPr>
              <a:t>ADVICE</a:t>
            </a:r>
            <a:r>
              <a:rPr lang="en-GB" sz="1000" b="1" dirty="0">
                <a:solidFill>
                  <a:schemeClr val="accent6"/>
                </a:solidFill>
              </a:rPr>
              <a:t> OR </a:t>
            </a:r>
            <a:r>
              <a:rPr lang="en-GB" sz="1000" b="1" dirty="0">
                <a:solidFill>
                  <a:srgbClr val="FF0000"/>
                </a:solidFill>
              </a:rPr>
              <a:t>EMERGENCY</a:t>
            </a:r>
            <a:r>
              <a:rPr lang="en-GB" sz="1000" b="1" dirty="0">
                <a:solidFill>
                  <a:schemeClr val="accent6"/>
                </a:solidFill>
              </a:rPr>
              <a:t> </a:t>
            </a:r>
            <a:r>
              <a:rPr lang="en-GB" sz="1000" b="1" dirty="0">
                <a:solidFill>
                  <a:srgbClr val="FF0000"/>
                </a:solidFill>
              </a:rPr>
              <a:t>RETREIVAL</a:t>
            </a:r>
            <a:r>
              <a:rPr lang="en-GB" sz="1000" b="1" dirty="0">
                <a:solidFill>
                  <a:schemeClr val="accent6"/>
                </a:solidFill>
              </a:rPr>
              <a:t> PLEASE CALL: </a:t>
            </a:r>
            <a:r>
              <a:rPr lang="en-GB" sz="1400" b="1" dirty="0">
                <a:solidFill>
                  <a:srgbClr val="FF0000"/>
                </a:solidFill>
              </a:rPr>
              <a:t>03333 990 222</a:t>
            </a:r>
          </a:p>
        </p:txBody>
      </p:sp>
      <p:sp>
        <p:nvSpPr>
          <p:cNvPr id="2082" name="Line 76"/>
          <p:cNvSpPr>
            <a:spLocks noChangeShapeType="1"/>
          </p:cNvSpPr>
          <p:nvPr/>
        </p:nvSpPr>
        <p:spPr bwMode="auto">
          <a:xfrm>
            <a:off x="4419600" y="266700"/>
            <a:ext cx="2143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083" name="Line 77"/>
          <p:cNvSpPr>
            <a:spLocks noChangeShapeType="1"/>
          </p:cNvSpPr>
          <p:nvPr/>
        </p:nvSpPr>
        <p:spPr bwMode="auto">
          <a:xfrm flipV="1">
            <a:off x="4419600" y="463550"/>
            <a:ext cx="2149475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084" name="Text Box 81"/>
          <p:cNvSpPr txBox="1">
            <a:spLocks noChangeArrowheads="1"/>
          </p:cNvSpPr>
          <p:nvPr/>
        </p:nvSpPr>
        <p:spPr bwMode="auto">
          <a:xfrm>
            <a:off x="3876675" y="114300"/>
            <a:ext cx="5810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/>
              <a:t>Name:</a:t>
            </a:r>
          </a:p>
        </p:txBody>
      </p:sp>
      <p:sp>
        <p:nvSpPr>
          <p:cNvPr id="2085" name="Text Box 82"/>
          <p:cNvSpPr txBox="1">
            <a:spLocks noChangeArrowheads="1"/>
          </p:cNvSpPr>
          <p:nvPr/>
        </p:nvSpPr>
        <p:spPr bwMode="auto">
          <a:xfrm>
            <a:off x="3911600" y="282575"/>
            <a:ext cx="5810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/>
              <a:t>DOB:</a:t>
            </a:r>
          </a:p>
        </p:txBody>
      </p:sp>
      <p:sp>
        <p:nvSpPr>
          <p:cNvPr id="2086" name="Text Box 83"/>
          <p:cNvSpPr txBox="1">
            <a:spLocks noChangeArrowheads="1"/>
          </p:cNvSpPr>
          <p:nvPr/>
        </p:nvSpPr>
        <p:spPr bwMode="auto">
          <a:xfrm>
            <a:off x="3908425" y="441325"/>
            <a:ext cx="7810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/>
              <a:t>CHI: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90500" y="714375"/>
            <a:ext cx="5762625" cy="43088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GB" sz="1000" b="1" dirty="0"/>
              <a:t> </a:t>
            </a:r>
          </a:p>
          <a:p>
            <a:pPr>
              <a:defRPr/>
            </a:pPr>
            <a:r>
              <a:rPr lang="en-GB" sz="1200" b="1" dirty="0">
                <a:solidFill>
                  <a:srgbClr val="FF0000"/>
                </a:solidFill>
              </a:rPr>
              <a:t>PRE ARRIVAL CHECKLIST</a:t>
            </a:r>
            <a:r>
              <a:rPr lang="en-GB" sz="1200" b="1" dirty="0"/>
              <a:t>    </a:t>
            </a:r>
            <a:r>
              <a:rPr lang="en-GB" sz="1200" b="1" dirty="0" smtClean="0"/>
              <a:t>RECEIVING </a:t>
            </a:r>
            <a:r>
              <a:rPr lang="en-GB" sz="1200" b="1" dirty="0"/>
              <a:t>UNIT:                 </a:t>
            </a:r>
            <a:r>
              <a:rPr lang="en-GB" sz="1200" b="1" dirty="0" smtClean="0"/>
              <a:t>  COT CONFIRMED?   </a:t>
            </a:r>
            <a:endParaRPr lang="en-GB" sz="1200" b="1" dirty="0"/>
          </a:p>
        </p:txBody>
      </p:sp>
      <p:sp>
        <p:nvSpPr>
          <p:cNvPr id="2090" name="Rectangle 40"/>
          <p:cNvSpPr>
            <a:spLocks noChangeArrowheads="1"/>
          </p:cNvSpPr>
          <p:nvPr/>
        </p:nvSpPr>
        <p:spPr bwMode="auto">
          <a:xfrm>
            <a:off x="5953125" y="882624"/>
            <a:ext cx="546100" cy="22225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40" name="Picture 53"/>
          <p:cNvPicPr>
            <a:picLocks noChangeAspect="1" noChangeArrowheads="1"/>
          </p:cNvPicPr>
          <p:nvPr/>
        </p:nvPicPr>
        <p:blipFill rotWithShape="1">
          <a:blip r:embed="rId2" cstate="print"/>
          <a:srcRect l="62037" t="5372" r="4305" b="84065"/>
          <a:stretch/>
        </p:blipFill>
        <p:spPr bwMode="auto">
          <a:xfrm>
            <a:off x="268287" y="-40524"/>
            <a:ext cx="269240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Rectangle 28"/>
          <p:cNvSpPr>
            <a:spLocks noChangeArrowheads="1"/>
          </p:cNvSpPr>
          <p:nvPr/>
        </p:nvSpPr>
        <p:spPr bwMode="auto">
          <a:xfrm>
            <a:off x="5965825" y="3512624"/>
            <a:ext cx="546100" cy="21272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Rectangle 28"/>
          <p:cNvSpPr>
            <a:spLocks noChangeArrowheads="1"/>
          </p:cNvSpPr>
          <p:nvPr/>
        </p:nvSpPr>
        <p:spPr bwMode="auto">
          <a:xfrm>
            <a:off x="5965825" y="3776944"/>
            <a:ext cx="546100" cy="21272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Rectangle 28"/>
          <p:cNvSpPr>
            <a:spLocks noChangeArrowheads="1"/>
          </p:cNvSpPr>
          <p:nvPr/>
        </p:nvSpPr>
        <p:spPr bwMode="auto">
          <a:xfrm>
            <a:off x="5965825" y="4044949"/>
            <a:ext cx="546100" cy="21272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Rectangle 28"/>
          <p:cNvSpPr>
            <a:spLocks noChangeArrowheads="1"/>
          </p:cNvSpPr>
          <p:nvPr/>
        </p:nvSpPr>
        <p:spPr bwMode="auto">
          <a:xfrm>
            <a:off x="5965825" y="4311696"/>
            <a:ext cx="546100" cy="21272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Rectangle 28"/>
          <p:cNvSpPr>
            <a:spLocks noChangeArrowheads="1"/>
          </p:cNvSpPr>
          <p:nvPr/>
        </p:nvSpPr>
        <p:spPr bwMode="auto">
          <a:xfrm>
            <a:off x="5965825" y="4578443"/>
            <a:ext cx="546100" cy="21272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28"/>
          <p:cNvSpPr>
            <a:spLocks noChangeArrowheads="1"/>
          </p:cNvSpPr>
          <p:nvPr/>
        </p:nvSpPr>
        <p:spPr bwMode="auto">
          <a:xfrm>
            <a:off x="5965825" y="5087936"/>
            <a:ext cx="546100" cy="21272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81" name="Rectangle 75"/>
          <p:cNvSpPr>
            <a:spLocks noChangeArrowheads="1"/>
          </p:cNvSpPr>
          <p:nvPr/>
        </p:nvSpPr>
        <p:spPr bwMode="auto">
          <a:xfrm>
            <a:off x="3848100" y="55563"/>
            <a:ext cx="2843213" cy="666774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2165</TotalTime>
  <Words>127</Words>
  <Application>Microsoft Macintosh PowerPoint</Application>
  <PresentationFormat>On-screen Show (4:3)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Company>NHS Lothian eHealth Dept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rod.kelly</dc:creator>
  <cp:lastModifiedBy>Isla Jackson</cp:lastModifiedBy>
  <cp:revision>56</cp:revision>
  <dcterms:created xsi:type="dcterms:W3CDTF">2015-06-22T13:05:47Z</dcterms:created>
  <dcterms:modified xsi:type="dcterms:W3CDTF">2017-05-29T09:06:47Z</dcterms:modified>
</cp:coreProperties>
</file>